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8" r:id="rId3"/>
    <p:sldMasterId id="2147483769" r:id="rId4"/>
    <p:sldMasterId id="2147483770" r:id="rId5"/>
    <p:sldMasterId id="2147483771" r:id="rId6"/>
    <p:sldMasterId id="2147483772" r:id="rId7"/>
    <p:sldMasterId id="2147483773" r:id="rId8"/>
    <p:sldMasterId id="2147483774" r:id="rId9"/>
    <p:sldMasterId id="2147483775" r:id="rId10"/>
    <p:sldMasterId id="2147483776" r:id="rId11"/>
    <p:sldMasterId id="2147483777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y="8229600" cx="14630400"/>
  <p:notesSz cx="8229600" cy="14630400"/>
  <p:embeddedFontLst>
    <p:embeddedFont>
      <p:font typeface="Roboto Mon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7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4" Type="http://schemas.openxmlformats.org/officeDocument/2006/relationships/font" Target="fonts/RobotoMonoMedium-regular.fntdata"/><Relationship Id="rId23" Type="http://schemas.openxmlformats.org/officeDocument/2006/relationships/slide" Target="slides/slide10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26" Type="http://schemas.openxmlformats.org/officeDocument/2006/relationships/font" Target="fonts/RobotoMonoMedium-italic.fntdata"/><Relationship Id="rId25" Type="http://schemas.openxmlformats.org/officeDocument/2006/relationships/font" Target="fonts/RobotoMon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onoMedium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bold.fntdata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Master" Target="slideMasters/slideMaster9.xml"/><Relationship Id="rId10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2" Type="http://schemas.openxmlformats.org/officeDocument/2006/relationships/slideMaster" Target="slideMasters/slideMaster10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8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p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p10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9" name="Google Shape;559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Google Shape;580;p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2" name="Google Shape;592;p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2" name="Google Shape;622;p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1" name="Google Shape;641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7" name="Google Shape;657;p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4" name="Google Shape;684;p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8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2" name="Google Shape;702;p9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109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09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1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1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1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112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112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12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1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113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13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113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1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114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114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14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115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115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116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116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116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116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117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117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117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117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117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117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2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120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12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122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22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2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4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125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125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125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2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126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126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126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2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127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127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127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2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128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128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129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29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29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129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3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130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0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0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130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0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0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6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7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8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9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9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9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4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6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7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7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8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9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9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9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0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0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1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1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1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1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2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2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2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2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2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5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6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7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7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9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0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60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0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61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1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1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2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62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2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3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3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4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4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64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4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65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5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5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5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5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5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68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6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70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0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2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73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73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73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74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74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74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75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75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75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76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76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77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77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77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77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78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78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8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78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8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78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81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82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83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83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5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86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86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86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87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87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87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88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88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88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89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89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9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90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90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90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90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91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91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91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91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91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91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94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95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96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96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8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99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99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99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100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00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100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101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01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01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0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102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02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03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103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03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03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04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104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04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04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104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104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107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108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10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19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theme" Target="../theme/theme10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8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1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/Relationships>
</file>

<file path=ppt/slideMasters/_rels/slideMaster9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7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1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8" name="Google Shape;498;p1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1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0" name="Google Shape;500;p118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4" name="Google Shape;174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6" name="Google Shape;176;p40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8" name="Google Shape;228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0" name="Google Shape;230;p5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6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2" name="Google Shape;282;p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4" name="Google Shape;284;p66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7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6" name="Google Shape;336;p7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8" name="Google Shape;338;p7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9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0" name="Google Shape;390;p9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9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2" name="Google Shape;392;p92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0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4" name="Google Shape;444;p10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6" name="Google Shape;446;p105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4" name="Google Shape;55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1"/>
          <p:cNvSpPr/>
          <p:nvPr/>
        </p:nvSpPr>
        <p:spPr>
          <a:xfrm>
            <a:off x="864000" y="1780200"/>
            <a:ext cx="7415640" cy="319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Componentes de un Sistema Informático</a:t>
            </a:r>
            <a:endParaRPr b="0" i="0" sz="6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31"/>
          <p:cNvSpPr/>
          <p:nvPr/>
        </p:nvSpPr>
        <p:spPr>
          <a:xfrm>
            <a:off x="864000" y="5344560"/>
            <a:ext cx="741564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Elementos físicos y lógicos que forman un ordenador.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2" name="Google Shape;722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40"/>
          <p:cNvSpPr/>
          <p:nvPr/>
        </p:nvSpPr>
        <p:spPr>
          <a:xfrm>
            <a:off x="864000" y="1101600"/>
            <a:ext cx="741564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Seguridad Laboral en Informática</a:t>
            </a:r>
            <a:endParaRPr b="0" i="0" sz="4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40"/>
          <p:cNvSpPr/>
          <p:nvPr/>
        </p:nvSpPr>
        <p:spPr>
          <a:xfrm>
            <a:off x="864000" y="3292560"/>
            <a:ext cx="555120" cy="55512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40"/>
          <p:cNvSpPr/>
          <p:nvPr/>
        </p:nvSpPr>
        <p:spPr>
          <a:xfrm>
            <a:off x="1036080" y="3385080"/>
            <a:ext cx="210600" cy="37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40"/>
          <p:cNvSpPr/>
          <p:nvPr/>
        </p:nvSpPr>
        <p:spPr>
          <a:xfrm>
            <a:off x="1666440" y="329256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Descansos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40"/>
          <p:cNvSpPr/>
          <p:nvPr/>
        </p:nvSpPr>
        <p:spPr>
          <a:xfrm>
            <a:off x="1666440" y="3826440"/>
            <a:ext cx="661320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Tomar pausas regulares durante el trabajo.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40"/>
          <p:cNvSpPr/>
          <p:nvPr/>
        </p:nvSpPr>
        <p:spPr>
          <a:xfrm>
            <a:off x="864000" y="4745880"/>
            <a:ext cx="555120" cy="55512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40"/>
          <p:cNvSpPr/>
          <p:nvPr/>
        </p:nvSpPr>
        <p:spPr>
          <a:xfrm>
            <a:off x="1036080" y="4838400"/>
            <a:ext cx="210600" cy="37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40"/>
          <p:cNvSpPr/>
          <p:nvPr/>
        </p:nvSpPr>
        <p:spPr>
          <a:xfrm>
            <a:off x="1666440" y="474588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Ergonomía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40"/>
          <p:cNvSpPr/>
          <p:nvPr/>
        </p:nvSpPr>
        <p:spPr>
          <a:xfrm>
            <a:off x="1666440" y="5279760"/>
            <a:ext cx="661320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Adecuar el espacio de trabajo correctamente.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40"/>
          <p:cNvSpPr/>
          <p:nvPr/>
        </p:nvSpPr>
        <p:spPr>
          <a:xfrm>
            <a:off x="864000" y="6199200"/>
            <a:ext cx="555120" cy="55512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40"/>
          <p:cNvSpPr/>
          <p:nvPr/>
        </p:nvSpPr>
        <p:spPr>
          <a:xfrm>
            <a:off x="1036080" y="6291720"/>
            <a:ext cx="210600" cy="37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40"/>
          <p:cNvSpPr/>
          <p:nvPr/>
        </p:nvSpPr>
        <p:spPr>
          <a:xfrm>
            <a:off x="1666440" y="619920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Postura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40"/>
          <p:cNvSpPr/>
          <p:nvPr/>
        </p:nvSpPr>
        <p:spPr>
          <a:xfrm>
            <a:off x="1666440" y="6733080"/>
            <a:ext cx="661320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Mantener una posición correcta frente al ordenador.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2" name="Google Shape;562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3" name="Google Shape;563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520" y="2745360"/>
            <a:ext cx="4869000" cy="273852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32"/>
          <p:cNvSpPr/>
          <p:nvPr/>
        </p:nvSpPr>
        <p:spPr>
          <a:xfrm>
            <a:off x="6350400" y="1487160"/>
            <a:ext cx="6171840" cy="77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Hardware</a:t>
            </a:r>
            <a:endParaRPr b="0" i="0" sz="4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32"/>
          <p:cNvSpPr/>
          <p:nvPr/>
        </p:nvSpPr>
        <p:spPr>
          <a:xfrm>
            <a:off x="6350400" y="2906640"/>
            <a:ext cx="555120" cy="55512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32"/>
          <p:cNvSpPr/>
          <p:nvPr/>
        </p:nvSpPr>
        <p:spPr>
          <a:xfrm>
            <a:off x="6522480" y="2999160"/>
            <a:ext cx="210600" cy="37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32"/>
          <p:cNvSpPr/>
          <p:nvPr/>
        </p:nvSpPr>
        <p:spPr>
          <a:xfrm>
            <a:off x="7152840" y="290664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CPU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32"/>
          <p:cNvSpPr/>
          <p:nvPr/>
        </p:nvSpPr>
        <p:spPr>
          <a:xfrm>
            <a:off x="7152840" y="3440520"/>
            <a:ext cx="661320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Corazón del sistema, ejecuta instrucciones y cálculos.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32"/>
          <p:cNvSpPr/>
          <p:nvPr/>
        </p:nvSpPr>
        <p:spPr>
          <a:xfrm>
            <a:off x="6350400" y="4359960"/>
            <a:ext cx="555120" cy="55512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32"/>
          <p:cNvSpPr/>
          <p:nvPr/>
        </p:nvSpPr>
        <p:spPr>
          <a:xfrm>
            <a:off x="6522480" y="4452480"/>
            <a:ext cx="210600" cy="37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32"/>
          <p:cNvSpPr/>
          <p:nvPr/>
        </p:nvSpPr>
        <p:spPr>
          <a:xfrm>
            <a:off x="7152840" y="435996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RAM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32"/>
          <p:cNvSpPr/>
          <p:nvPr/>
        </p:nvSpPr>
        <p:spPr>
          <a:xfrm>
            <a:off x="7152840" y="4893840"/>
            <a:ext cx="661320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Almacena temporalmente datos y programas en ejecución.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32"/>
          <p:cNvSpPr/>
          <p:nvPr/>
        </p:nvSpPr>
        <p:spPr>
          <a:xfrm>
            <a:off x="6350400" y="5813640"/>
            <a:ext cx="555120" cy="55512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32"/>
          <p:cNvSpPr/>
          <p:nvPr/>
        </p:nvSpPr>
        <p:spPr>
          <a:xfrm>
            <a:off x="6522480" y="5905800"/>
            <a:ext cx="210600" cy="37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32"/>
          <p:cNvSpPr/>
          <p:nvPr/>
        </p:nvSpPr>
        <p:spPr>
          <a:xfrm>
            <a:off x="7152840" y="581364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Almacenamiento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32"/>
          <p:cNvSpPr/>
          <p:nvPr/>
        </p:nvSpPr>
        <p:spPr>
          <a:xfrm>
            <a:off x="7152840" y="6347520"/>
            <a:ext cx="661320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Disco duro o SSD guarda datos permanentemente.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32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242424"/>
          </a:solidFill>
          <a:ln cap="flat" cmpd="sng" w="9525">
            <a:solidFill>
              <a:srgbClr val="28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3"/>
          <p:cNvSpPr/>
          <p:nvPr/>
        </p:nvSpPr>
        <p:spPr>
          <a:xfrm>
            <a:off x="864000" y="2795760"/>
            <a:ext cx="6171840" cy="77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Software</a:t>
            </a:r>
            <a:endParaRPr b="0" i="0" sz="4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33"/>
          <p:cNvSpPr/>
          <p:nvPr/>
        </p:nvSpPr>
        <p:spPr>
          <a:xfrm>
            <a:off x="864000" y="418428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Sistema Operativo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33"/>
          <p:cNvSpPr/>
          <p:nvPr/>
        </p:nvSpPr>
        <p:spPr>
          <a:xfrm>
            <a:off x="864000" y="4816800"/>
            <a:ext cx="61495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Gestiona recursos y facilita acceso a programas.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33"/>
          <p:cNvSpPr/>
          <p:nvPr/>
        </p:nvSpPr>
        <p:spPr>
          <a:xfrm>
            <a:off x="7624080" y="418428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Aplicaciones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33"/>
          <p:cNvSpPr/>
          <p:nvPr/>
        </p:nvSpPr>
        <p:spPr>
          <a:xfrm>
            <a:off x="7624080" y="4816800"/>
            <a:ext cx="61495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Programas específicos para realizar tareas.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33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33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242424"/>
          </a:solidFill>
          <a:ln cap="flat" cmpd="sng" w="9525">
            <a:solidFill>
              <a:srgbClr val="28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5" name="Google Shape;595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040" cy="230472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34"/>
          <p:cNvSpPr/>
          <p:nvPr/>
        </p:nvSpPr>
        <p:spPr>
          <a:xfrm>
            <a:off x="645480" y="2812680"/>
            <a:ext cx="551736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Arquitectura Hardware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34"/>
          <p:cNvSpPr/>
          <p:nvPr/>
        </p:nvSpPr>
        <p:spPr>
          <a:xfrm>
            <a:off x="7303680" y="3665520"/>
            <a:ext cx="22680" cy="4056120"/>
          </a:xfrm>
          <a:prstGeom prst="roundRect">
            <a:avLst>
              <a:gd fmla="val 120996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34"/>
          <p:cNvSpPr/>
          <p:nvPr/>
        </p:nvSpPr>
        <p:spPr>
          <a:xfrm>
            <a:off x="6485400" y="4068720"/>
            <a:ext cx="645120" cy="22680"/>
          </a:xfrm>
          <a:prstGeom prst="roundRect">
            <a:avLst>
              <a:gd fmla="val 120996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34"/>
          <p:cNvSpPr/>
          <p:nvPr/>
        </p:nvSpPr>
        <p:spPr>
          <a:xfrm>
            <a:off x="7107840" y="3872880"/>
            <a:ext cx="414360" cy="41436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34"/>
          <p:cNvSpPr/>
          <p:nvPr/>
        </p:nvSpPr>
        <p:spPr>
          <a:xfrm>
            <a:off x="7236360" y="3942000"/>
            <a:ext cx="157320" cy="27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2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34"/>
          <p:cNvSpPr/>
          <p:nvPr/>
        </p:nvSpPr>
        <p:spPr>
          <a:xfrm>
            <a:off x="3996000" y="3849840"/>
            <a:ext cx="230472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CPU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34"/>
          <p:cNvSpPr/>
          <p:nvPr/>
        </p:nvSpPr>
        <p:spPr>
          <a:xfrm>
            <a:off x="645480" y="4248360"/>
            <a:ext cx="5655240" cy="29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5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Unidad de Control y Unidad Aritmético-Lógica.</a:t>
            </a:r>
            <a:endParaRPr b="0" i="0" sz="1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34"/>
          <p:cNvSpPr/>
          <p:nvPr/>
        </p:nvSpPr>
        <p:spPr>
          <a:xfrm>
            <a:off x="7499880" y="4990680"/>
            <a:ext cx="645120" cy="22680"/>
          </a:xfrm>
          <a:prstGeom prst="roundRect">
            <a:avLst>
              <a:gd fmla="val 120996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34"/>
          <p:cNvSpPr/>
          <p:nvPr/>
        </p:nvSpPr>
        <p:spPr>
          <a:xfrm>
            <a:off x="7107840" y="4794480"/>
            <a:ext cx="414360" cy="41436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34"/>
          <p:cNvSpPr/>
          <p:nvPr/>
        </p:nvSpPr>
        <p:spPr>
          <a:xfrm>
            <a:off x="7236360" y="4863600"/>
            <a:ext cx="157320" cy="27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2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34"/>
          <p:cNvSpPr/>
          <p:nvPr/>
        </p:nvSpPr>
        <p:spPr>
          <a:xfrm>
            <a:off x="8329320" y="4771440"/>
            <a:ext cx="230472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Memoria RAM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34"/>
          <p:cNvSpPr/>
          <p:nvPr/>
        </p:nvSpPr>
        <p:spPr>
          <a:xfrm>
            <a:off x="8329320" y="5170320"/>
            <a:ext cx="5655240" cy="29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Almacenamiento volátil de acceso rápido.</a:t>
            </a:r>
            <a:endParaRPr b="0" i="0" sz="1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34"/>
          <p:cNvSpPr/>
          <p:nvPr/>
        </p:nvSpPr>
        <p:spPr>
          <a:xfrm>
            <a:off x="6485400" y="5820120"/>
            <a:ext cx="645120" cy="22680"/>
          </a:xfrm>
          <a:prstGeom prst="roundRect">
            <a:avLst>
              <a:gd fmla="val 120996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34"/>
          <p:cNvSpPr/>
          <p:nvPr/>
        </p:nvSpPr>
        <p:spPr>
          <a:xfrm>
            <a:off x="7107840" y="5624280"/>
            <a:ext cx="414360" cy="41436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34"/>
          <p:cNvSpPr/>
          <p:nvPr/>
        </p:nvSpPr>
        <p:spPr>
          <a:xfrm>
            <a:off x="7236360" y="5693400"/>
            <a:ext cx="157320" cy="27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2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34"/>
          <p:cNvSpPr/>
          <p:nvPr/>
        </p:nvSpPr>
        <p:spPr>
          <a:xfrm>
            <a:off x="3996000" y="5601240"/>
            <a:ext cx="230472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Periféricos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34"/>
          <p:cNvSpPr/>
          <p:nvPr/>
        </p:nvSpPr>
        <p:spPr>
          <a:xfrm>
            <a:off x="645480" y="5999760"/>
            <a:ext cx="5655240" cy="29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5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Dispositivos de entrada y salida.</a:t>
            </a:r>
            <a:endParaRPr b="0" i="0" sz="1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34"/>
          <p:cNvSpPr/>
          <p:nvPr/>
        </p:nvSpPr>
        <p:spPr>
          <a:xfrm>
            <a:off x="7499880" y="6649920"/>
            <a:ext cx="645120" cy="22680"/>
          </a:xfrm>
          <a:prstGeom prst="roundRect">
            <a:avLst>
              <a:gd fmla="val 120996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34"/>
          <p:cNvSpPr/>
          <p:nvPr/>
        </p:nvSpPr>
        <p:spPr>
          <a:xfrm>
            <a:off x="7107840" y="6454080"/>
            <a:ext cx="414360" cy="414360"/>
          </a:xfrm>
          <a:prstGeom prst="roundRect">
            <a:avLst>
              <a:gd fmla="val 6668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34"/>
          <p:cNvSpPr/>
          <p:nvPr/>
        </p:nvSpPr>
        <p:spPr>
          <a:xfrm>
            <a:off x="7236360" y="6523200"/>
            <a:ext cx="157320" cy="27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4</a:t>
            </a:r>
            <a:endParaRPr b="0" i="0" sz="2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34"/>
          <p:cNvSpPr/>
          <p:nvPr/>
        </p:nvSpPr>
        <p:spPr>
          <a:xfrm>
            <a:off x="8329320" y="6431040"/>
            <a:ext cx="230472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Bus de Datos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34"/>
          <p:cNvSpPr/>
          <p:nvPr/>
        </p:nvSpPr>
        <p:spPr>
          <a:xfrm>
            <a:off x="8329320" y="6829560"/>
            <a:ext cx="5655240" cy="29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Canal de comunicación entre componentes.</a:t>
            </a:r>
            <a:endParaRPr b="0" i="0" sz="1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34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34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242424"/>
          </a:solidFill>
          <a:ln cap="flat" cmpd="sng" w="9525">
            <a:solidFill>
              <a:srgbClr val="28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5" name="Google Shape;625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040" cy="3085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6" name="Google Shape;626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0640" y="308520"/>
            <a:ext cx="4388760" cy="246852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35"/>
          <p:cNvSpPr/>
          <p:nvPr/>
        </p:nvSpPr>
        <p:spPr>
          <a:xfrm>
            <a:off x="864000" y="4178160"/>
            <a:ext cx="6171840" cy="77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Placas Base</a:t>
            </a:r>
            <a:endParaRPr b="0" i="0" sz="4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35"/>
          <p:cNvSpPr/>
          <p:nvPr/>
        </p:nvSpPr>
        <p:spPr>
          <a:xfrm>
            <a:off x="864000" y="5320080"/>
            <a:ext cx="4136040" cy="1817280"/>
          </a:xfrm>
          <a:prstGeom prst="roundRect">
            <a:avLst>
              <a:gd fmla="val 203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35"/>
          <p:cNvSpPr/>
          <p:nvPr/>
        </p:nvSpPr>
        <p:spPr>
          <a:xfrm>
            <a:off x="1110960" y="556668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ATX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35"/>
          <p:cNvSpPr/>
          <p:nvPr/>
        </p:nvSpPr>
        <p:spPr>
          <a:xfrm>
            <a:off x="1110960" y="6100560"/>
            <a:ext cx="3642120" cy="78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Rectangular, fácil instalación, más ranuras de expansión.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35"/>
          <p:cNvSpPr/>
          <p:nvPr/>
        </p:nvSpPr>
        <p:spPr>
          <a:xfrm>
            <a:off x="5247000" y="5320080"/>
            <a:ext cx="4136040" cy="1817280"/>
          </a:xfrm>
          <a:prstGeom prst="roundRect">
            <a:avLst>
              <a:gd fmla="val 203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35"/>
          <p:cNvSpPr/>
          <p:nvPr/>
        </p:nvSpPr>
        <p:spPr>
          <a:xfrm>
            <a:off x="5493960" y="556668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Micro-ATX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35"/>
          <p:cNvSpPr/>
          <p:nvPr/>
        </p:nvSpPr>
        <p:spPr>
          <a:xfrm>
            <a:off x="5493960" y="6100560"/>
            <a:ext cx="3642120" cy="78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Más pequeña, equilibrio entre tamaño y expansión.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35"/>
          <p:cNvSpPr/>
          <p:nvPr/>
        </p:nvSpPr>
        <p:spPr>
          <a:xfrm>
            <a:off x="9630000" y="5320080"/>
            <a:ext cx="4136040" cy="1817280"/>
          </a:xfrm>
          <a:prstGeom prst="roundRect">
            <a:avLst>
              <a:gd fmla="val 203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35"/>
          <p:cNvSpPr/>
          <p:nvPr/>
        </p:nvSpPr>
        <p:spPr>
          <a:xfrm>
            <a:off x="9876960" y="556668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Mini-ITX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35"/>
          <p:cNvSpPr/>
          <p:nvPr/>
        </p:nvSpPr>
        <p:spPr>
          <a:xfrm>
            <a:off x="9876960" y="6100560"/>
            <a:ext cx="3642120" cy="78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La más pequeña, para sistemas compactos.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35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35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242424"/>
          </a:solidFill>
          <a:ln cap="flat" cmpd="sng" w="9525">
            <a:solidFill>
              <a:srgbClr val="28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4" name="Google Shape;644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36"/>
          <p:cNvSpPr/>
          <p:nvPr/>
        </p:nvSpPr>
        <p:spPr>
          <a:xfrm>
            <a:off x="843840" y="664560"/>
            <a:ext cx="6026760" cy="75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Memoria Interna</a:t>
            </a:r>
            <a:endParaRPr b="0" i="0" sz="4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46" name="Google Shape;646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840" y="1779480"/>
            <a:ext cx="1204920" cy="192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36"/>
          <p:cNvSpPr/>
          <p:nvPr/>
        </p:nvSpPr>
        <p:spPr>
          <a:xfrm>
            <a:off x="2410560" y="2020320"/>
            <a:ext cx="3013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RAM</a:t>
            </a:r>
            <a:endParaRPr b="0" i="0" sz="23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36"/>
          <p:cNvSpPr/>
          <p:nvPr/>
        </p:nvSpPr>
        <p:spPr>
          <a:xfrm>
            <a:off x="2410560" y="2541600"/>
            <a:ext cx="588924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Rápida, volátil, crucial para rendimiento.</a:t>
            </a:r>
            <a:endParaRPr b="0" i="0" sz="1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49" name="Google Shape;649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840" y="3708000"/>
            <a:ext cx="1204920" cy="192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36"/>
          <p:cNvSpPr/>
          <p:nvPr/>
        </p:nvSpPr>
        <p:spPr>
          <a:xfrm>
            <a:off x="2410560" y="3948840"/>
            <a:ext cx="3013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ROM</a:t>
            </a:r>
            <a:endParaRPr b="0" i="0" sz="23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36"/>
          <p:cNvSpPr/>
          <p:nvPr/>
        </p:nvSpPr>
        <p:spPr>
          <a:xfrm>
            <a:off x="2410560" y="4470120"/>
            <a:ext cx="588924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volátil, contiene instrucciones básicas del sistema.</a:t>
            </a:r>
            <a:endParaRPr b="0" i="0" sz="1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52" name="Google Shape;652;p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840" y="5636520"/>
            <a:ext cx="1204920" cy="192816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36"/>
          <p:cNvSpPr/>
          <p:nvPr/>
        </p:nvSpPr>
        <p:spPr>
          <a:xfrm>
            <a:off x="2410560" y="5877360"/>
            <a:ext cx="3013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Flash</a:t>
            </a:r>
            <a:endParaRPr b="0" i="0" sz="23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36"/>
          <p:cNvSpPr/>
          <p:nvPr/>
        </p:nvSpPr>
        <p:spPr>
          <a:xfrm>
            <a:off x="2410560" y="6398640"/>
            <a:ext cx="5889240" cy="77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volátil, alta capacidad, usada en dispositivos móviles.</a:t>
            </a:r>
            <a:endParaRPr b="0" i="0" sz="1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0" name="Google Shape;66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1" name="Google Shape;661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520" y="2288880"/>
            <a:ext cx="4869000" cy="365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37"/>
          <p:cNvSpPr/>
          <p:nvPr/>
        </p:nvSpPr>
        <p:spPr>
          <a:xfrm>
            <a:off x="6350400" y="1729800"/>
            <a:ext cx="741564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Dispositivos de Almacenamiento</a:t>
            </a:r>
            <a:endParaRPr b="0" i="0" sz="4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37"/>
          <p:cNvSpPr/>
          <p:nvPr/>
        </p:nvSpPr>
        <p:spPr>
          <a:xfrm>
            <a:off x="6350400" y="3643200"/>
            <a:ext cx="7415640" cy="2856240"/>
          </a:xfrm>
          <a:prstGeom prst="roundRect">
            <a:avLst>
              <a:gd fmla="val 1296" name="adj"/>
            </a:avLst>
          </a:prstGeom>
          <a:noFill/>
          <a:ln cap="flat" cmpd="sng" w="15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37"/>
          <p:cNvSpPr/>
          <p:nvPr/>
        </p:nvSpPr>
        <p:spPr>
          <a:xfrm>
            <a:off x="6365520" y="3658320"/>
            <a:ext cx="7384320" cy="70632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37"/>
          <p:cNvSpPr/>
          <p:nvPr/>
        </p:nvSpPr>
        <p:spPr>
          <a:xfrm>
            <a:off x="6613200" y="3814200"/>
            <a:ext cx="196344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Tipo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37"/>
          <p:cNvSpPr/>
          <p:nvPr/>
        </p:nvSpPr>
        <p:spPr>
          <a:xfrm>
            <a:off x="9078480" y="3814200"/>
            <a:ext cx="195948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Velocidad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37"/>
          <p:cNvSpPr/>
          <p:nvPr/>
        </p:nvSpPr>
        <p:spPr>
          <a:xfrm>
            <a:off x="11539800" y="3814200"/>
            <a:ext cx="196344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Capacidad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37"/>
          <p:cNvSpPr/>
          <p:nvPr/>
        </p:nvSpPr>
        <p:spPr>
          <a:xfrm>
            <a:off x="6365520" y="4365000"/>
            <a:ext cx="7384320" cy="706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37"/>
          <p:cNvSpPr/>
          <p:nvPr/>
        </p:nvSpPr>
        <p:spPr>
          <a:xfrm>
            <a:off x="6613200" y="4520520"/>
            <a:ext cx="196344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HDD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37"/>
          <p:cNvSpPr/>
          <p:nvPr/>
        </p:nvSpPr>
        <p:spPr>
          <a:xfrm>
            <a:off x="9078480" y="4520520"/>
            <a:ext cx="195948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Lenta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37"/>
          <p:cNvSpPr/>
          <p:nvPr/>
        </p:nvSpPr>
        <p:spPr>
          <a:xfrm>
            <a:off x="11539800" y="4520520"/>
            <a:ext cx="196344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Alta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37"/>
          <p:cNvSpPr/>
          <p:nvPr/>
        </p:nvSpPr>
        <p:spPr>
          <a:xfrm>
            <a:off x="6365520" y="5071320"/>
            <a:ext cx="7384320" cy="70632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37"/>
          <p:cNvSpPr/>
          <p:nvPr/>
        </p:nvSpPr>
        <p:spPr>
          <a:xfrm>
            <a:off x="6613200" y="5227200"/>
            <a:ext cx="196344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SSD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37"/>
          <p:cNvSpPr/>
          <p:nvPr/>
        </p:nvSpPr>
        <p:spPr>
          <a:xfrm>
            <a:off x="9078480" y="5227200"/>
            <a:ext cx="195948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Rápida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37"/>
          <p:cNvSpPr/>
          <p:nvPr/>
        </p:nvSpPr>
        <p:spPr>
          <a:xfrm>
            <a:off x="11539800" y="5227200"/>
            <a:ext cx="196344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Media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37"/>
          <p:cNvSpPr/>
          <p:nvPr/>
        </p:nvSpPr>
        <p:spPr>
          <a:xfrm>
            <a:off x="6365520" y="5778000"/>
            <a:ext cx="7384320" cy="706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37"/>
          <p:cNvSpPr/>
          <p:nvPr/>
        </p:nvSpPr>
        <p:spPr>
          <a:xfrm>
            <a:off x="6613200" y="5933880"/>
            <a:ext cx="196344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M.2 NVMe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37"/>
          <p:cNvSpPr/>
          <p:nvPr/>
        </p:nvSpPr>
        <p:spPr>
          <a:xfrm>
            <a:off x="9078480" y="5933880"/>
            <a:ext cx="195948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Muy rápida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37"/>
          <p:cNvSpPr/>
          <p:nvPr/>
        </p:nvSpPr>
        <p:spPr>
          <a:xfrm>
            <a:off x="11539800" y="5933880"/>
            <a:ext cx="196344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Media-Alta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37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37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242424"/>
          </a:solidFill>
          <a:ln cap="flat" cmpd="sng" w="9525">
            <a:solidFill>
              <a:srgbClr val="28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7" name="Google Shape;687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040" cy="308592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38"/>
          <p:cNvSpPr/>
          <p:nvPr/>
        </p:nvSpPr>
        <p:spPr>
          <a:xfrm>
            <a:off x="864000" y="3992760"/>
            <a:ext cx="7389000" cy="77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Redes de Computadores</a:t>
            </a:r>
            <a:endParaRPr b="0" i="0" sz="4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9" name="Google Shape;689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00" y="5134680"/>
            <a:ext cx="617040" cy="61704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38"/>
          <p:cNvSpPr/>
          <p:nvPr/>
        </p:nvSpPr>
        <p:spPr>
          <a:xfrm>
            <a:off x="864000" y="599868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Interconexión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38"/>
          <p:cNvSpPr/>
          <p:nvPr/>
        </p:nvSpPr>
        <p:spPr>
          <a:xfrm>
            <a:off x="864000" y="6532560"/>
            <a:ext cx="4053600" cy="78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Dispositivos comparten información y recursos.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92" name="Google Shape;692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8040" y="5134680"/>
            <a:ext cx="617040" cy="61704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38"/>
          <p:cNvSpPr/>
          <p:nvPr/>
        </p:nvSpPr>
        <p:spPr>
          <a:xfrm>
            <a:off x="5288040" y="599868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Seguridad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38"/>
          <p:cNvSpPr/>
          <p:nvPr/>
        </p:nvSpPr>
        <p:spPr>
          <a:xfrm>
            <a:off x="5288040" y="6532560"/>
            <a:ext cx="4053600" cy="78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Protección contra accesos no autorizados y ciberataques.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95" name="Google Shape;695;p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440" y="5134680"/>
            <a:ext cx="617040" cy="61704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38"/>
          <p:cNvSpPr/>
          <p:nvPr/>
        </p:nvSpPr>
        <p:spPr>
          <a:xfrm>
            <a:off x="9712440" y="599868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Escalabilidad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38"/>
          <p:cNvSpPr/>
          <p:nvPr/>
        </p:nvSpPr>
        <p:spPr>
          <a:xfrm>
            <a:off x="9712440" y="6532560"/>
            <a:ext cx="4053600" cy="78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Adaptación a necesidades cambiantes.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38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38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242424"/>
          </a:solidFill>
          <a:ln cap="flat" cmpd="sng" w="9525">
            <a:solidFill>
              <a:srgbClr val="28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9"/>
          <p:cNvSpPr/>
          <p:nvPr/>
        </p:nvSpPr>
        <p:spPr>
          <a:xfrm>
            <a:off x="864000" y="1413000"/>
            <a:ext cx="6171840" cy="77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Topologías de Red</a:t>
            </a:r>
            <a:endParaRPr b="0" i="0" sz="4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6" name="Google Shape;706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00" y="2678400"/>
            <a:ext cx="4053600" cy="250524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39"/>
          <p:cNvSpPr/>
          <p:nvPr/>
        </p:nvSpPr>
        <p:spPr>
          <a:xfrm>
            <a:off x="864000" y="549252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Bus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39"/>
          <p:cNvSpPr/>
          <p:nvPr/>
        </p:nvSpPr>
        <p:spPr>
          <a:xfrm>
            <a:off x="864000" y="6026400"/>
            <a:ext cx="4053600" cy="78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Todos los nodos conectados a un cable central.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9" name="Google Shape;709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8040" y="2678400"/>
            <a:ext cx="4053600" cy="250524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39"/>
          <p:cNvSpPr/>
          <p:nvPr/>
        </p:nvSpPr>
        <p:spPr>
          <a:xfrm>
            <a:off x="5288040" y="549252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Estrella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39"/>
          <p:cNvSpPr/>
          <p:nvPr/>
        </p:nvSpPr>
        <p:spPr>
          <a:xfrm>
            <a:off x="5288040" y="6026400"/>
            <a:ext cx="4053600" cy="78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Nodos conectados a un punto central.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12" name="Google Shape;712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2440" y="2678400"/>
            <a:ext cx="4053600" cy="250524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39"/>
          <p:cNvSpPr/>
          <p:nvPr/>
        </p:nvSpPr>
        <p:spPr>
          <a:xfrm>
            <a:off x="9712440" y="5492520"/>
            <a:ext cx="308592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Anillo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39"/>
          <p:cNvSpPr/>
          <p:nvPr/>
        </p:nvSpPr>
        <p:spPr>
          <a:xfrm>
            <a:off x="9712440" y="6026400"/>
            <a:ext cx="405360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Nodos forman un círculo cerrado.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39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39"/>
          <p:cNvSpPr/>
          <p:nvPr/>
        </p:nvSpPr>
        <p:spPr>
          <a:xfrm>
            <a:off x="12780000" y="7776000"/>
            <a:ext cx="1800000" cy="360000"/>
          </a:xfrm>
          <a:prstGeom prst="rect">
            <a:avLst/>
          </a:prstGeom>
          <a:solidFill>
            <a:srgbClr val="242424"/>
          </a:solidFill>
          <a:ln cap="flat" cmpd="sng" w="9525">
            <a:solidFill>
              <a:srgbClr val="28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